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6858000" cx="12192000"/>
  <p:notesSz cx="6858000" cy="9144000"/>
  <p:embeddedFontLst>
    <p:embeddedFont>
      <p:font typeface="Century Gothic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2" roundtripDataSignature="AMtx7mhU6icNzrjBvZbFbV93LCNSp+lR8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enturyGothic-italic.fntdata"/><Relationship Id="rId11" Type="http://schemas.openxmlformats.org/officeDocument/2006/relationships/slide" Target="slides/slide7.xml"/><Relationship Id="rId22" Type="http://customschemas.google.com/relationships/presentationmetadata" Target="metadata"/><Relationship Id="rId10" Type="http://schemas.openxmlformats.org/officeDocument/2006/relationships/slide" Target="slides/slide6.xml"/><Relationship Id="rId21" Type="http://schemas.openxmlformats.org/officeDocument/2006/relationships/font" Target="fonts/CenturyGothic-bold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CenturyGothic-bold.fntdata"/><Relationship Id="rId6" Type="http://schemas.openxmlformats.org/officeDocument/2006/relationships/slide" Target="slides/slide2.xml"/><Relationship Id="rId18" Type="http://schemas.openxmlformats.org/officeDocument/2006/relationships/font" Target="fonts/CenturyGothic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37e9127fd3_0_0:notes"/>
          <p:cNvSpPr txBox="1"/>
          <p:nvPr/>
        </p:nvSpPr>
        <p:spPr>
          <a:xfrm>
            <a:off x="0" y="0"/>
            <a:ext cx="29397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8675" spcFirstLastPara="1" rIns="18675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PERRY STUDENT ACTIVITIES ADVISORY COUNCIL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g237e9127fd3_0_0:notes"/>
          <p:cNvSpPr txBox="1"/>
          <p:nvPr/>
        </p:nvSpPr>
        <p:spPr>
          <a:xfrm>
            <a:off x="3842095" y="0"/>
            <a:ext cx="29397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8675" spcFirstLastPara="1" rIns="18675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07/16/96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g237e9127fd3_0_0:notes"/>
          <p:cNvSpPr txBox="1"/>
          <p:nvPr/>
        </p:nvSpPr>
        <p:spPr>
          <a:xfrm>
            <a:off x="0" y="8452266"/>
            <a:ext cx="29397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18675" spcFirstLastPara="1" rIns="18675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*tom.lipovac@perry.k12.ia.us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g237e9127fd3_0_0:notes"/>
          <p:cNvSpPr txBox="1"/>
          <p:nvPr/>
        </p:nvSpPr>
        <p:spPr>
          <a:xfrm>
            <a:off x="3842095" y="8452266"/>
            <a:ext cx="29397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18675" spcFirstLastPara="1" rIns="18675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##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g237e9127fd3_0_0:notes"/>
          <p:cNvSpPr/>
          <p:nvPr>
            <p:ph idx="2" type="sldImg"/>
          </p:nvPr>
        </p:nvSpPr>
        <p:spPr>
          <a:xfrm>
            <a:off x="347870" y="666750"/>
            <a:ext cx="6162300" cy="3485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0" name="Google Shape;150;g237e9127fd3_0_0:notes"/>
          <p:cNvSpPr txBox="1"/>
          <p:nvPr>
            <p:ph idx="1" type="body"/>
          </p:nvPr>
        </p:nvSpPr>
        <p:spPr>
          <a:xfrm>
            <a:off x="902286" y="4225352"/>
            <a:ext cx="49755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100" lIns="91775" spcFirstLastPara="1" rIns="91775" wrap="square" tIns="45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73f090501902be4e_0:notes"/>
          <p:cNvSpPr txBox="1"/>
          <p:nvPr>
            <p:ph idx="1" type="body"/>
          </p:nvPr>
        </p:nvSpPr>
        <p:spPr>
          <a:xfrm>
            <a:off x="902286" y="4225352"/>
            <a:ext cx="49755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100" lIns="91775" spcFirstLastPara="1" rIns="91775" wrap="square" tIns="45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0" name="Google Shape;210;g73f090501902be4e_0:notes"/>
          <p:cNvSpPr/>
          <p:nvPr>
            <p:ph idx="2" type="sldImg"/>
          </p:nvPr>
        </p:nvSpPr>
        <p:spPr>
          <a:xfrm>
            <a:off x="347870" y="666750"/>
            <a:ext cx="6162300" cy="3485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sq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737662193f_0_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6" name="Google Shape;216;g3737662193f_0_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7" name="Google Shape;217;g3737662193f_0_1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737662193f_0_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3" name="Google Shape;223;g3737662193f_0_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4" name="Google Shape;224;g3737662193f_0_2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783a38529d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0" name="Google Shape;230;g3783a38529d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1" name="Google Shape;231;g3783a38529d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737662193f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" name="Google Shape;159;g3737662193f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0" name="Google Shape;160;g3737662193f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737662193f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" name="Google Shape;165;g3737662193f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6" name="Google Shape;166;g3737662193f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737662193f_0_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2" name="Google Shape;172;g3737662193f_0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3" name="Google Shape;173;g3737662193f_0_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59d4a3cd3591fdeb_0:notes"/>
          <p:cNvSpPr txBox="1"/>
          <p:nvPr>
            <p:ph idx="1" type="body"/>
          </p:nvPr>
        </p:nvSpPr>
        <p:spPr>
          <a:xfrm>
            <a:off x="902286" y="4225352"/>
            <a:ext cx="49755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100" lIns="91775" spcFirstLastPara="1" rIns="91775" wrap="square" tIns="45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8" name="Google Shape;178;g59d4a3cd3591fdeb_0:notes"/>
          <p:cNvSpPr/>
          <p:nvPr>
            <p:ph idx="2" type="sldImg"/>
          </p:nvPr>
        </p:nvSpPr>
        <p:spPr>
          <a:xfrm>
            <a:off x="347870" y="666750"/>
            <a:ext cx="6162300" cy="3485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sq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7477180737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" name="Google Shape;184;g37477180737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5" name="Google Shape;185;g37477180737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37e9127fd3_0_21:notes"/>
          <p:cNvSpPr txBox="1"/>
          <p:nvPr>
            <p:ph idx="1" type="body"/>
          </p:nvPr>
        </p:nvSpPr>
        <p:spPr>
          <a:xfrm>
            <a:off x="902286" y="4225352"/>
            <a:ext cx="49755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100" lIns="91775" spcFirstLastPara="1" rIns="91775" wrap="square" tIns="45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Who are we bringing in to be part of the committee?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What are we looking for in candidates.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When will we hold interviews relative to the season and board meetings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Where will we hold interviews? How many spaces and will there be a teaching or coaching component to the interview?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How will the interview process play out. Do we need to screen?</a:t>
            </a:r>
            <a:endParaRPr/>
          </a:p>
        </p:txBody>
      </p:sp>
      <p:sp>
        <p:nvSpPr>
          <p:cNvPr id="191" name="Google Shape;191;g237e9127fd3_0_21:notes"/>
          <p:cNvSpPr/>
          <p:nvPr>
            <p:ph idx="2" type="sldImg"/>
          </p:nvPr>
        </p:nvSpPr>
        <p:spPr>
          <a:xfrm>
            <a:off x="347870" y="666750"/>
            <a:ext cx="6162300" cy="3485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sq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4a8faa656c_0_148:notes"/>
          <p:cNvSpPr txBox="1"/>
          <p:nvPr>
            <p:ph idx="1" type="body"/>
          </p:nvPr>
        </p:nvSpPr>
        <p:spPr>
          <a:xfrm>
            <a:off x="902286" y="4225352"/>
            <a:ext cx="49755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100" lIns="91775" spcFirstLastPara="1" rIns="91775" wrap="square" tIns="451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7" name="Google Shape;197;g34a8faa656c_0_148:notes"/>
          <p:cNvSpPr/>
          <p:nvPr>
            <p:ph idx="2" type="sldImg"/>
          </p:nvPr>
        </p:nvSpPr>
        <p:spPr>
          <a:xfrm>
            <a:off x="347870" y="666750"/>
            <a:ext cx="6162300" cy="3485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sq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7477180737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3" name="Google Shape;203;g37477180737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4" name="Google Shape;204;g37477180737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7"/>
          <p:cNvSpPr txBox="1"/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7"/>
          <p:cNvSpPr txBox="1"/>
          <p:nvPr>
            <p:ph idx="1" type="body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" name="Google Shape;19;p7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7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7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ic Picture with Caption">
  <p:cSld name="Panoramic Picture with Caption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/>
          <p:nvPr>
            <p:ph type="title"/>
          </p:nvPr>
        </p:nvSpPr>
        <p:spPr>
          <a:xfrm>
            <a:off x="685777" y="4697360"/>
            <a:ext cx="10822034" cy="8193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5"/>
          <p:cNvSpPr/>
          <p:nvPr>
            <p:ph idx="2" type="pic"/>
          </p:nvPr>
        </p:nvSpPr>
        <p:spPr>
          <a:xfrm>
            <a:off x="681727" y="941439"/>
            <a:ext cx="10821840" cy="3478161"/>
          </a:xfrm>
          <a:prstGeom prst="rect">
            <a:avLst/>
          </a:prstGeom>
          <a:noFill/>
          <a:ln>
            <a:noFill/>
          </a:ln>
        </p:spPr>
      </p:sp>
      <p:sp>
        <p:nvSpPr>
          <p:cNvPr id="78" name="Google Shape;78;p15"/>
          <p:cNvSpPr txBox="1"/>
          <p:nvPr>
            <p:ph idx="1" type="body"/>
          </p:nvPr>
        </p:nvSpPr>
        <p:spPr>
          <a:xfrm>
            <a:off x="685800" y="5516715"/>
            <a:ext cx="10820400" cy="70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9" name="Google Shape;79;p15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5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5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 showMasterSp="0">
  <p:cSld name="Title and Caption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2-HD-BTM.png" id="83" name="Google Shape;83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6"/>
          <p:cNvSpPr txBox="1"/>
          <p:nvPr>
            <p:ph type="title"/>
          </p:nvPr>
        </p:nvSpPr>
        <p:spPr>
          <a:xfrm>
            <a:off x="685800" y="753532"/>
            <a:ext cx="10820400" cy="2802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6"/>
          <p:cNvSpPr txBox="1"/>
          <p:nvPr>
            <p:ph idx="1" type="body"/>
          </p:nvPr>
        </p:nvSpPr>
        <p:spPr>
          <a:xfrm>
            <a:off x="1024467" y="3649133"/>
            <a:ext cx="10130516" cy="999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6" name="Google Shape;86;p16"/>
          <p:cNvSpPr txBox="1"/>
          <p:nvPr>
            <p:ph idx="10" type="dt"/>
          </p:nvPr>
        </p:nvSpPr>
        <p:spPr>
          <a:xfrm>
            <a:off x="7814452" y="38100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6"/>
          <p:cNvSpPr txBox="1"/>
          <p:nvPr>
            <p:ph idx="11" type="ftr"/>
          </p:nvPr>
        </p:nvSpPr>
        <p:spPr>
          <a:xfrm>
            <a:off x="685800" y="379941"/>
            <a:ext cx="699149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6"/>
          <p:cNvSpPr txBox="1"/>
          <p:nvPr>
            <p:ph idx="12" type="sldNum"/>
          </p:nvPr>
        </p:nvSpPr>
        <p:spPr>
          <a:xfrm>
            <a:off x="10862452" y="381000"/>
            <a:ext cx="6437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 showMasterSp="0">
  <p:cSld name="Quote with Caption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2-HD-BTM.png" id="90" name="Google Shape;90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7"/>
          <p:cNvSpPr txBox="1"/>
          <p:nvPr>
            <p:ph type="title"/>
          </p:nvPr>
        </p:nvSpPr>
        <p:spPr>
          <a:xfrm>
            <a:off x="1024467" y="753533"/>
            <a:ext cx="10151533" cy="26044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7"/>
          <p:cNvSpPr txBox="1"/>
          <p:nvPr>
            <p:ph idx="1" type="body"/>
          </p:nvPr>
        </p:nvSpPr>
        <p:spPr>
          <a:xfrm>
            <a:off x="1303865" y="3365556"/>
            <a:ext cx="9592736" cy="444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3" name="Google Shape;93;p17"/>
          <p:cNvSpPr txBox="1"/>
          <p:nvPr>
            <p:ph idx="2" type="body"/>
          </p:nvPr>
        </p:nvSpPr>
        <p:spPr>
          <a:xfrm>
            <a:off x="1024467" y="3959862"/>
            <a:ext cx="10151533" cy="6798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4" name="Google Shape;94;p17"/>
          <p:cNvSpPr txBox="1"/>
          <p:nvPr>
            <p:ph idx="10" type="dt"/>
          </p:nvPr>
        </p:nvSpPr>
        <p:spPr>
          <a:xfrm>
            <a:off x="7814452" y="38100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7"/>
          <p:cNvSpPr txBox="1"/>
          <p:nvPr>
            <p:ph idx="11" type="ftr"/>
          </p:nvPr>
        </p:nvSpPr>
        <p:spPr>
          <a:xfrm>
            <a:off x="685800" y="379941"/>
            <a:ext cx="699149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7"/>
          <p:cNvSpPr txBox="1"/>
          <p:nvPr>
            <p:ph idx="12" type="sldNum"/>
          </p:nvPr>
        </p:nvSpPr>
        <p:spPr>
          <a:xfrm>
            <a:off x="10862452" y="381000"/>
            <a:ext cx="6437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7" name="Google Shape;97;p17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entury Gothic"/>
              <a:buNone/>
            </a:pPr>
            <a:r>
              <a:rPr b="0" i="0" lang="en-US" sz="8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7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entury Gothic"/>
              <a:buNone/>
            </a:pPr>
            <a:r>
              <a:rPr b="0" i="0" lang="en-US" sz="8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 showMasterSp="0">
  <p:cSld name="Name Card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2-HD-BTM.png" id="100" name="Google Shape;100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8"/>
          <p:cNvSpPr txBox="1"/>
          <p:nvPr>
            <p:ph type="title"/>
          </p:nvPr>
        </p:nvSpPr>
        <p:spPr>
          <a:xfrm>
            <a:off x="1024495" y="1124701"/>
            <a:ext cx="10146186" cy="25118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8"/>
          <p:cNvSpPr txBox="1"/>
          <p:nvPr>
            <p:ph idx="1" type="body"/>
          </p:nvPr>
        </p:nvSpPr>
        <p:spPr>
          <a:xfrm>
            <a:off x="1024467" y="3648315"/>
            <a:ext cx="10144654" cy="9998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3" name="Google Shape;103;p18"/>
          <p:cNvSpPr txBox="1"/>
          <p:nvPr>
            <p:ph idx="10" type="dt"/>
          </p:nvPr>
        </p:nvSpPr>
        <p:spPr>
          <a:xfrm>
            <a:off x="7814452" y="378883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8"/>
          <p:cNvSpPr txBox="1"/>
          <p:nvPr>
            <p:ph idx="11" type="ftr"/>
          </p:nvPr>
        </p:nvSpPr>
        <p:spPr>
          <a:xfrm>
            <a:off x="685800" y="378883"/>
            <a:ext cx="699149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18"/>
          <p:cNvSpPr txBox="1"/>
          <p:nvPr>
            <p:ph idx="12" type="sldNum"/>
          </p:nvPr>
        </p:nvSpPr>
        <p:spPr>
          <a:xfrm>
            <a:off x="10862452" y="381000"/>
            <a:ext cx="6437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Column">
  <p:cSld name="3 Column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 txBox="1"/>
          <p:nvPr>
            <p:ph type="title"/>
          </p:nvPr>
        </p:nvSpPr>
        <p:spPr>
          <a:xfrm>
            <a:off x="2895600" y="761999"/>
            <a:ext cx="8610599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19"/>
          <p:cNvSpPr txBox="1"/>
          <p:nvPr>
            <p:ph idx="1" type="body"/>
          </p:nvPr>
        </p:nvSpPr>
        <p:spPr>
          <a:xfrm>
            <a:off x="685800" y="2202080"/>
            <a:ext cx="3456432" cy="6173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9" name="Google Shape;109;p19"/>
          <p:cNvSpPr txBox="1"/>
          <p:nvPr>
            <p:ph idx="2" type="body"/>
          </p:nvPr>
        </p:nvSpPr>
        <p:spPr>
          <a:xfrm>
            <a:off x="685799" y="2904565"/>
            <a:ext cx="3456432" cy="3314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10" name="Google Shape;110;p19"/>
          <p:cNvSpPr txBox="1"/>
          <p:nvPr>
            <p:ph idx="3" type="body"/>
          </p:nvPr>
        </p:nvSpPr>
        <p:spPr>
          <a:xfrm>
            <a:off x="4368800" y="2201333"/>
            <a:ext cx="3456432" cy="6265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1" name="Google Shape;111;p19"/>
          <p:cNvSpPr txBox="1"/>
          <p:nvPr>
            <p:ph idx="4" type="body"/>
          </p:nvPr>
        </p:nvSpPr>
        <p:spPr>
          <a:xfrm>
            <a:off x="4366858" y="2904067"/>
            <a:ext cx="3456432" cy="33146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12" name="Google Shape;112;p19"/>
          <p:cNvSpPr txBox="1"/>
          <p:nvPr>
            <p:ph idx="5" type="body"/>
          </p:nvPr>
        </p:nvSpPr>
        <p:spPr>
          <a:xfrm>
            <a:off x="8051800" y="2192866"/>
            <a:ext cx="3456432" cy="6265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3" name="Google Shape;113;p19"/>
          <p:cNvSpPr txBox="1"/>
          <p:nvPr>
            <p:ph idx="6" type="body"/>
          </p:nvPr>
        </p:nvSpPr>
        <p:spPr>
          <a:xfrm>
            <a:off x="8051801" y="2904565"/>
            <a:ext cx="3456432" cy="3314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14" name="Google Shape;114;p19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19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19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Picture Column">
  <p:cSld name="3 Picture Column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/>
          <p:nvPr>
            <p:ph type="title"/>
          </p:nvPr>
        </p:nvSpPr>
        <p:spPr>
          <a:xfrm>
            <a:off x="2895600" y="762000"/>
            <a:ext cx="8610599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0"/>
          <p:cNvSpPr txBox="1"/>
          <p:nvPr>
            <p:ph idx="1" type="body"/>
          </p:nvPr>
        </p:nvSpPr>
        <p:spPr>
          <a:xfrm>
            <a:off x="688618" y="4191000"/>
            <a:ext cx="3451582" cy="682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0" name="Google Shape;120;p20"/>
          <p:cNvSpPr/>
          <p:nvPr>
            <p:ph idx="2" type="pic"/>
          </p:nvPr>
        </p:nvSpPr>
        <p:spPr>
          <a:xfrm>
            <a:off x="688618" y="2362200"/>
            <a:ext cx="3451582" cy="1524000"/>
          </a:xfrm>
          <a:prstGeom prst="roundRect">
            <a:avLst>
              <a:gd fmla="val 0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0392"/>
              </a:srgbClr>
            </a:outerShdw>
          </a:effectLst>
        </p:spPr>
      </p:sp>
      <p:sp>
        <p:nvSpPr>
          <p:cNvPr id="121" name="Google Shape;121;p20"/>
          <p:cNvSpPr txBox="1"/>
          <p:nvPr>
            <p:ph idx="3" type="body"/>
          </p:nvPr>
        </p:nvSpPr>
        <p:spPr>
          <a:xfrm>
            <a:off x="688618" y="4873764"/>
            <a:ext cx="3451582" cy="13449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22" name="Google Shape;122;p20"/>
          <p:cNvSpPr txBox="1"/>
          <p:nvPr>
            <p:ph idx="4" type="body"/>
          </p:nvPr>
        </p:nvSpPr>
        <p:spPr>
          <a:xfrm>
            <a:off x="4374263" y="4191000"/>
            <a:ext cx="3448935" cy="682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3" name="Google Shape;123;p20"/>
          <p:cNvSpPr/>
          <p:nvPr>
            <p:ph idx="5" type="pic"/>
          </p:nvPr>
        </p:nvSpPr>
        <p:spPr>
          <a:xfrm>
            <a:off x="4374263" y="2362200"/>
            <a:ext cx="3448936" cy="1524000"/>
          </a:xfrm>
          <a:prstGeom prst="roundRect">
            <a:avLst>
              <a:gd fmla="val 0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0392"/>
              </a:srgbClr>
            </a:outerShdw>
          </a:effectLst>
        </p:spPr>
      </p:sp>
      <p:sp>
        <p:nvSpPr>
          <p:cNvPr id="124" name="Google Shape;124;p20"/>
          <p:cNvSpPr txBox="1"/>
          <p:nvPr>
            <p:ph idx="6" type="body"/>
          </p:nvPr>
        </p:nvSpPr>
        <p:spPr>
          <a:xfrm>
            <a:off x="4374264" y="4873763"/>
            <a:ext cx="3448935" cy="13449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25" name="Google Shape;125;p20"/>
          <p:cNvSpPr txBox="1"/>
          <p:nvPr>
            <p:ph idx="7" type="body"/>
          </p:nvPr>
        </p:nvSpPr>
        <p:spPr>
          <a:xfrm>
            <a:off x="8049731" y="4191000"/>
            <a:ext cx="3456469" cy="682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0"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6" name="Google Shape;126;p20"/>
          <p:cNvSpPr/>
          <p:nvPr>
            <p:ph idx="8" type="pic"/>
          </p:nvPr>
        </p:nvSpPr>
        <p:spPr>
          <a:xfrm>
            <a:off x="8049855" y="2362200"/>
            <a:ext cx="3447878" cy="1524000"/>
          </a:xfrm>
          <a:prstGeom prst="roundRect">
            <a:avLst>
              <a:gd fmla="val 0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0392"/>
              </a:srgbClr>
            </a:outerShdw>
          </a:effectLst>
        </p:spPr>
      </p:sp>
      <p:sp>
        <p:nvSpPr>
          <p:cNvPr id="127" name="Google Shape;127;p20"/>
          <p:cNvSpPr txBox="1"/>
          <p:nvPr>
            <p:ph idx="9" type="body"/>
          </p:nvPr>
        </p:nvSpPr>
        <p:spPr>
          <a:xfrm>
            <a:off x="8049731" y="4873761"/>
            <a:ext cx="3452445" cy="13449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28" name="Google Shape;128;p20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20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20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 txBox="1"/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21"/>
          <p:cNvSpPr txBox="1"/>
          <p:nvPr>
            <p:ph idx="1" type="body"/>
          </p:nvPr>
        </p:nvSpPr>
        <p:spPr>
          <a:xfrm rot="5400000">
            <a:off x="4083938" y="-1203579"/>
            <a:ext cx="4024125" cy="108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4" name="Google Shape;134;p21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1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21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showMasterSp="0" type="vertTitleAndTx">
  <p:cSld name="VERTICAL_TITLE_AND_VERTICAL_TEXT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2-HD-BTM.png" id="138" name="Google Shape;138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2"/>
          <p:cNvSpPr txBox="1"/>
          <p:nvPr>
            <p:ph type="title"/>
          </p:nvPr>
        </p:nvSpPr>
        <p:spPr>
          <a:xfrm rot="5400000">
            <a:off x="8525934" y="1667933"/>
            <a:ext cx="3903133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entury Gothic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22"/>
          <p:cNvSpPr txBox="1"/>
          <p:nvPr>
            <p:ph idx="1" type="body"/>
          </p:nvPr>
        </p:nvSpPr>
        <p:spPr>
          <a:xfrm rot="5400000">
            <a:off x="3175000" y="-1405467"/>
            <a:ext cx="3903133" cy="82042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" name="Google Shape;141;p22"/>
          <p:cNvSpPr txBox="1"/>
          <p:nvPr>
            <p:ph idx="10" type="dt"/>
          </p:nvPr>
        </p:nvSpPr>
        <p:spPr>
          <a:xfrm>
            <a:off x="7814452" y="379941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22"/>
          <p:cNvSpPr txBox="1"/>
          <p:nvPr>
            <p:ph idx="11" type="ftr"/>
          </p:nvPr>
        </p:nvSpPr>
        <p:spPr>
          <a:xfrm>
            <a:off x="685800" y="381000"/>
            <a:ext cx="699149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22"/>
          <p:cNvSpPr txBox="1"/>
          <p:nvPr>
            <p:ph idx="12" type="sldNum"/>
          </p:nvPr>
        </p:nvSpPr>
        <p:spPr>
          <a:xfrm>
            <a:off x="10862452" y="381000"/>
            <a:ext cx="6437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2-HD-BTM.png" id="23" name="Google Shape;23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6"/>
          <p:cNvSpPr txBox="1"/>
          <p:nvPr>
            <p:ph type="ctrTitle"/>
          </p:nvPr>
        </p:nvSpPr>
        <p:spPr>
          <a:xfrm>
            <a:off x="1371600" y="1803405"/>
            <a:ext cx="9448800" cy="182509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" type="subTitle"/>
          </p:nvPr>
        </p:nvSpPr>
        <p:spPr>
          <a:xfrm>
            <a:off x="1371600" y="3632201"/>
            <a:ext cx="9448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6" name="Google Shape;26;p6"/>
          <p:cNvSpPr txBox="1"/>
          <p:nvPr>
            <p:ph idx="10" type="dt"/>
          </p:nvPr>
        </p:nvSpPr>
        <p:spPr>
          <a:xfrm>
            <a:off x="7909561" y="4314328"/>
            <a:ext cx="2910840" cy="3746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1" type="ftr"/>
          </p:nvPr>
        </p:nvSpPr>
        <p:spPr>
          <a:xfrm>
            <a:off x="1371600" y="4323845"/>
            <a:ext cx="640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077200" y="143086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2-HD-BTM.png" id="30" name="Google Shape;30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375150"/>
            <a:ext cx="12192000" cy="248285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8"/>
          <p:cNvSpPr txBox="1"/>
          <p:nvPr>
            <p:ph type="title"/>
          </p:nvPr>
        </p:nvSpPr>
        <p:spPr>
          <a:xfrm>
            <a:off x="685800" y="753533"/>
            <a:ext cx="10820399" cy="28019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entury Gothic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8"/>
          <p:cNvSpPr txBox="1"/>
          <p:nvPr>
            <p:ph idx="1" type="body"/>
          </p:nvPr>
        </p:nvSpPr>
        <p:spPr>
          <a:xfrm>
            <a:off x="1024467" y="3641725"/>
            <a:ext cx="10490200" cy="955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 sz="22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3" name="Google Shape;33;p8"/>
          <p:cNvSpPr txBox="1"/>
          <p:nvPr>
            <p:ph idx="10" type="dt"/>
          </p:nvPr>
        </p:nvSpPr>
        <p:spPr>
          <a:xfrm>
            <a:off x="7814452" y="38100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8"/>
          <p:cNvSpPr txBox="1"/>
          <p:nvPr>
            <p:ph idx="11" type="ftr"/>
          </p:nvPr>
        </p:nvSpPr>
        <p:spPr>
          <a:xfrm>
            <a:off x="685800" y="381001"/>
            <a:ext cx="6991492" cy="3640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10862452" y="381000"/>
            <a:ext cx="64374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/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9"/>
          <p:cNvSpPr txBox="1"/>
          <p:nvPr>
            <p:ph idx="1" type="body"/>
          </p:nvPr>
        </p:nvSpPr>
        <p:spPr>
          <a:xfrm>
            <a:off x="685800" y="2194559"/>
            <a:ext cx="5334000" cy="4024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6172200" y="2194559"/>
            <a:ext cx="5334000" cy="4024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9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type="title"/>
          </p:nvPr>
        </p:nvSpPr>
        <p:spPr>
          <a:xfrm>
            <a:off x="2895600" y="762000"/>
            <a:ext cx="861060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914409" y="2183802"/>
            <a:ext cx="50799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0" sz="2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10"/>
          <p:cNvSpPr txBox="1"/>
          <p:nvPr>
            <p:ph idx="2" type="body"/>
          </p:nvPr>
        </p:nvSpPr>
        <p:spPr>
          <a:xfrm>
            <a:off x="685800" y="3132666"/>
            <a:ext cx="5311775" cy="30860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10"/>
          <p:cNvSpPr txBox="1"/>
          <p:nvPr>
            <p:ph idx="3" type="body"/>
          </p:nvPr>
        </p:nvSpPr>
        <p:spPr>
          <a:xfrm>
            <a:off x="6400800" y="2183802"/>
            <a:ext cx="510540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b="0" sz="2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10"/>
          <p:cNvSpPr txBox="1"/>
          <p:nvPr>
            <p:ph idx="4" type="body"/>
          </p:nvPr>
        </p:nvSpPr>
        <p:spPr>
          <a:xfrm>
            <a:off x="6172200" y="3132666"/>
            <a:ext cx="5334000" cy="30860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10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0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/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1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2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2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title"/>
          </p:nvPr>
        </p:nvSpPr>
        <p:spPr>
          <a:xfrm>
            <a:off x="685800" y="1524000"/>
            <a:ext cx="4114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3"/>
          <p:cNvSpPr txBox="1"/>
          <p:nvPr>
            <p:ph idx="1" type="body"/>
          </p:nvPr>
        </p:nvSpPr>
        <p:spPr>
          <a:xfrm>
            <a:off x="4995582" y="746759"/>
            <a:ext cx="6510618" cy="5471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13"/>
          <p:cNvSpPr txBox="1"/>
          <p:nvPr>
            <p:ph idx="2" type="body"/>
          </p:nvPr>
        </p:nvSpPr>
        <p:spPr>
          <a:xfrm>
            <a:off x="685800" y="3124199"/>
            <a:ext cx="4114800" cy="30944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3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3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3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685800" y="1524000"/>
            <a:ext cx="687324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4"/>
          <p:cNvSpPr/>
          <p:nvPr>
            <p:ph idx="2" type="pic"/>
          </p:nvPr>
        </p:nvSpPr>
        <p:spPr>
          <a:xfrm>
            <a:off x="7861238" y="751241"/>
            <a:ext cx="3644962" cy="5467443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14"/>
          <p:cNvSpPr txBox="1"/>
          <p:nvPr>
            <p:ph idx="1" type="body"/>
          </p:nvPr>
        </p:nvSpPr>
        <p:spPr>
          <a:xfrm>
            <a:off x="685800" y="3124199"/>
            <a:ext cx="6873240" cy="30944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2" name="Google Shape;72;p14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4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4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theme" Target="../theme/theme1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2-HD-TOP.png" id="10" name="Google Shape;10;p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12192000" cy="144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5"/>
          <p:cNvSpPr txBox="1"/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entury Gothic"/>
              <a:buNone/>
              <a:defRPr b="0" i="0" sz="4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5"/>
          <p:cNvSpPr txBox="1"/>
          <p:nvPr>
            <p:ph idx="1" type="body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83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302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302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302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302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3" name="Google Shape;13;p5"/>
          <p:cNvSpPr txBox="1"/>
          <p:nvPr>
            <p:ph idx="10" type="dt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" name="Google Shape;14;p5"/>
          <p:cNvSpPr txBox="1"/>
          <p:nvPr>
            <p:ph idx="11" type="ftr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5" name="Google Shape;15;p5"/>
          <p:cNvSpPr txBox="1"/>
          <p:nvPr>
            <p:ph idx="12" type="sldNum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  <a:defRPr b="0" i="0" sz="105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spd="med"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docs.google.com/document/d/1Dc6EqcVO5MCT59vJJZ36NgGwxtK_Rz9hJWYBtolmUZ4/edit?tab=t.0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docs.google.com/spreadsheets/d/1Y3TaNm0CuRrnplGedHcT4jvCXTR_-oUpMGC7nvdSaQ8/edit?gid=0#gid=0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hyperlink" Target="mailto:brent.buttjer@gmail.com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docs.google.com/spreadsheets/d/1M7Nz2SHvwPYoltanMswlf5ORXoJFRQs0/edit?gid=469894714#gid=469894714" TargetMode="External"/><Relationship Id="rId4" Type="http://schemas.openxmlformats.org/officeDocument/2006/relationships/hyperlink" Target="https://docs.google.com/spreadsheets/d/1E-mSNRxYgWPDhyB4tfUqeiFoeYKp3duW/edit?gid=1311910023#gid=1311910023" TargetMode="External"/><Relationship Id="rId5" Type="http://schemas.openxmlformats.org/officeDocument/2006/relationships/hyperlink" Target="https://docs.google.com/document/d/1fQur2YUgIcziL_NUdI0koqtyA_VYg0ow/edit" TargetMode="External"/><Relationship Id="rId6" Type="http://schemas.openxmlformats.org/officeDocument/2006/relationships/hyperlink" Target="https://docs.google.com/document/d/1IJ6Z8ttPL_8wR3nSoUWPkLn4BTZOU9O-/edit#heading=h.gjdgxs" TargetMode="External"/><Relationship Id="rId7" Type="http://schemas.openxmlformats.org/officeDocument/2006/relationships/hyperlink" Target="https://docs.google.com/document/d/1_A91GTljH5WtNWpInk25gjV13sB--4p_/edit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x.com/dcgactivities/status/1603442293377318912?s=51&amp;t=BEsS6-khldYF7aBBHVmCEA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37e9127fd3_0_0"/>
          <p:cNvSpPr txBox="1"/>
          <p:nvPr>
            <p:ph idx="1" type="body"/>
          </p:nvPr>
        </p:nvSpPr>
        <p:spPr>
          <a:xfrm>
            <a:off x="685800" y="3456577"/>
            <a:ext cx="10820400" cy="324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-US" sz="40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HIRING AND ONBOARDING NEW COACHES AND DIRECTORS</a:t>
            </a:r>
            <a:endParaRPr b="1" sz="4000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b="1" sz="4000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-US" sz="17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New AD Workshop I</a:t>
            </a:r>
            <a:endParaRPr b="1" sz="17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-US" sz="17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BRENT BUTTJER</a:t>
            </a:r>
            <a:endParaRPr b="1" sz="17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-US" sz="17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brent.buttjer@gmail.com</a:t>
            </a:r>
            <a:endParaRPr b="1" sz="17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-US" sz="17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IHSADA PAST PRESIDENT</a:t>
            </a:r>
            <a:endParaRPr b="1" sz="17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3300"/>
          </a:p>
          <a:p>
            <a:pPr indent="0" lvl="0" marL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b="1" i="0" sz="1800" u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  <p:sp>
        <p:nvSpPr>
          <p:cNvPr id="153" name="Google Shape;153;g237e9127fd3_0_0"/>
          <p:cNvSpPr txBox="1"/>
          <p:nvPr/>
        </p:nvSpPr>
        <p:spPr>
          <a:xfrm>
            <a:off x="12740216" y="92075"/>
            <a:ext cx="4978500" cy="6613500"/>
          </a:xfrm>
          <a:prstGeom prst="rect">
            <a:avLst/>
          </a:prstGeom>
          <a:solidFill>
            <a:srgbClr val="FFFFFF"/>
          </a:solidFill>
          <a:ln cap="sq" cmpd="sng" w="12700">
            <a:solidFill>
              <a:srgbClr val="B2B2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82550" lIns="136525" spcFirstLastPara="1" rIns="136525" wrap="square" tIns="182550">
            <a:noAutofit/>
          </a:bodyPr>
          <a:lstStyle/>
          <a:p>
            <a:pPr indent="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insert your company logo on this slide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430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From the Insert Menu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430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Select “Picture”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430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Locate your logo file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430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Click OK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resize the logo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430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Click anywhere inside the logo. The boxes that appear outside the logo are known as “resize handles.”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430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 these to resize the object.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4300" lvl="0" marL="2381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If you hold down the shift key before using the resize handles, you will maintain the proportions of the object you wish to resize.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g237e9127fd3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82175" y="1630788"/>
            <a:ext cx="2076075" cy="147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g237e9127fd3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02647" y="1746000"/>
            <a:ext cx="1661963" cy="136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g237e9127fd3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70663" y="1746000"/>
            <a:ext cx="1361100" cy="136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73f090501902be4e_0"/>
          <p:cNvSpPr txBox="1"/>
          <p:nvPr>
            <p:ph type="title"/>
          </p:nvPr>
        </p:nvSpPr>
        <p:spPr>
          <a:xfrm>
            <a:off x="3860800" y="764373"/>
            <a:ext cx="114807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IHSADA </a:t>
            </a:r>
            <a:endParaRPr b="1" sz="32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Mentor Leadership Program</a:t>
            </a:r>
            <a:endParaRPr sz="5000">
              <a:solidFill>
                <a:srgbClr val="FFFFFF"/>
              </a:solidFill>
            </a:endParaRPr>
          </a:p>
        </p:txBody>
      </p:sp>
      <p:sp>
        <p:nvSpPr>
          <p:cNvPr id="213" name="Google Shape;213;g73f090501902be4e_0"/>
          <p:cNvSpPr txBox="1"/>
          <p:nvPr>
            <p:ph idx="1" type="body"/>
          </p:nvPr>
        </p:nvSpPr>
        <p:spPr>
          <a:xfrm>
            <a:off x="531475" y="1501925"/>
            <a:ext cx="10566300" cy="59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440"/>
              <a:buNone/>
            </a:pPr>
            <a:r>
              <a:rPr b="1" lang="en-US" sz="30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THE ONBOARDING PROCESS</a:t>
            </a:r>
            <a:endParaRPr b="1" sz="3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SzPts val="1440"/>
              <a:buNone/>
            </a:pPr>
            <a:r>
              <a:rPr b="1" lang="en-US" sz="2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Step 1 - Announce the hire publicly “Pending board approval” and set           up a meet and greet</a:t>
            </a:r>
            <a:endParaRPr b="1" sz="2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SzPts val="1440"/>
              <a:buNone/>
            </a:pPr>
            <a:r>
              <a:rPr b="1" lang="en-US" sz="2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Step 2 - Set up your first meeting with the new coach or director</a:t>
            </a:r>
            <a:endParaRPr b="1" sz="2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371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b="1" lang="en-US" sz="2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Make them feel part of the team (Swag, Introductions, Keys,   ID’s ect.)</a:t>
            </a:r>
            <a:endParaRPr b="1" sz="2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457200" lvl="0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b="1" lang="en-US" sz="2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Business Office and Human Resources</a:t>
            </a:r>
            <a:endParaRPr b="1" sz="2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457200" lvl="0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b="1" lang="en-US" sz="2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Online Tools</a:t>
            </a:r>
            <a:endParaRPr b="1" sz="2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457200" lvl="0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b="1" lang="en-US" sz="2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Activity Department Policy and Procedure</a:t>
            </a:r>
            <a:endParaRPr b="1" sz="2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457200" lvl="0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b="1" lang="en-US" sz="2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District and State Guidance</a:t>
            </a:r>
            <a:endParaRPr b="1" sz="2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457200" lvl="0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b="1" lang="en-US" sz="2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Prepare for the season</a:t>
            </a:r>
            <a:endParaRPr b="1" sz="2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b="1" lang="en-US" sz="2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			</a:t>
            </a:r>
            <a:endParaRPr b="1" sz="2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b="1" lang="en-US" sz="2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	</a:t>
            </a:r>
            <a:endParaRPr b="1" sz="2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b="1" sz="17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b="1" sz="30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3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737662193f_0_18"/>
          <p:cNvSpPr txBox="1"/>
          <p:nvPr>
            <p:ph type="title"/>
          </p:nvPr>
        </p:nvSpPr>
        <p:spPr>
          <a:xfrm>
            <a:off x="2895600" y="764373"/>
            <a:ext cx="86106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220" name="Google Shape;220;g3737662193f_0_18"/>
          <p:cNvSpPr txBox="1"/>
          <p:nvPr>
            <p:ph idx="1" type="body"/>
          </p:nvPr>
        </p:nvSpPr>
        <p:spPr>
          <a:xfrm>
            <a:off x="685800" y="2194560"/>
            <a:ext cx="10820400" cy="40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US" sz="3000" u="sng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DCG Onboarding Document</a:t>
            </a:r>
            <a:endParaRPr b="1" sz="3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737662193f_0_24"/>
          <p:cNvSpPr txBox="1"/>
          <p:nvPr>
            <p:ph type="title"/>
          </p:nvPr>
        </p:nvSpPr>
        <p:spPr>
          <a:xfrm>
            <a:off x="2895600" y="764373"/>
            <a:ext cx="86106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227" name="Google Shape;227;g3737662193f_0_24"/>
          <p:cNvSpPr txBox="1"/>
          <p:nvPr>
            <p:ph idx="1" type="body"/>
          </p:nvPr>
        </p:nvSpPr>
        <p:spPr>
          <a:xfrm>
            <a:off x="685800" y="2194560"/>
            <a:ext cx="10820400" cy="40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US" sz="3000" u="sng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DCG Launchpad</a:t>
            </a:r>
            <a:endParaRPr b="1" sz="3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US" sz="3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We developed this two years ago simply due to the fact that I was getting frustrated trying to locate documents and links that I knew I had but couldn’t remember where they were located.</a:t>
            </a:r>
            <a:endParaRPr b="1" sz="3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3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US" sz="3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I used this daily for the last two years!!!!</a:t>
            </a:r>
            <a:endParaRPr b="1" sz="3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US" sz="3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Efficiency PRO TIP</a:t>
            </a:r>
            <a:endParaRPr b="1" sz="3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783a38529d_0_0"/>
          <p:cNvSpPr txBox="1"/>
          <p:nvPr>
            <p:ph type="title"/>
          </p:nvPr>
        </p:nvSpPr>
        <p:spPr>
          <a:xfrm>
            <a:off x="2895600" y="764373"/>
            <a:ext cx="86106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234" name="Google Shape;234;g3783a38529d_0_0"/>
          <p:cNvSpPr txBox="1"/>
          <p:nvPr>
            <p:ph idx="1" type="body"/>
          </p:nvPr>
        </p:nvSpPr>
        <p:spPr>
          <a:xfrm>
            <a:off x="685800" y="2194560"/>
            <a:ext cx="10820400" cy="40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b="1" lang="en-US" sz="50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QUESTIONS?</a:t>
            </a:r>
            <a:endParaRPr b="1" sz="5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5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5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39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BRENT BUTTJER</a:t>
            </a:r>
            <a:endParaRPr sz="39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3900" u="sng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brent.buttjer@gmail.com</a:t>
            </a:r>
            <a:endParaRPr sz="39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39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515-249-5884</a:t>
            </a:r>
            <a:endParaRPr sz="39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737662193f_0_0"/>
          <p:cNvSpPr txBox="1"/>
          <p:nvPr>
            <p:ph type="ctrTitle"/>
          </p:nvPr>
        </p:nvSpPr>
        <p:spPr>
          <a:xfrm>
            <a:off x="1371600" y="948576"/>
            <a:ext cx="9448800" cy="3903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22222"/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22222"/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 sz="60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WHY?</a:t>
            </a:r>
            <a:endParaRPr b="1" sz="6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22222"/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22222"/>
              <a:buNone/>
            </a:pPr>
            <a:r>
              <a:rPr b="1" lang="en-US" sz="30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Hiring the right Coach or Director is one of the most important responsibilities we have.  Supporting them is a close second to their overall success and the success of your Activities Program.</a:t>
            </a:r>
            <a:endParaRPr b="1" sz="3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737662193f_0_6"/>
          <p:cNvSpPr txBox="1"/>
          <p:nvPr>
            <p:ph type="ctrTitle"/>
          </p:nvPr>
        </p:nvSpPr>
        <p:spPr>
          <a:xfrm>
            <a:off x="1371600" y="1803403"/>
            <a:ext cx="9448800" cy="86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DISCUSSION POINTS</a:t>
            </a:r>
            <a:endParaRPr b="1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9" name="Google Shape;169;g3737662193f_0_6"/>
          <p:cNvSpPr txBox="1"/>
          <p:nvPr>
            <p:ph idx="1" type="subTitle"/>
          </p:nvPr>
        </p:nvSpPr>
        <p:spPr>
          <a:xfrm>
            <a:off x="1371600" y="2671601"/>
            <a:ext cx="9448800" cy="34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b="1" lang="en-US" sz="29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The Search</a:t>
            </a:r>
            <a:endParaRPr b="1" sz="29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b="1" lang="en-US" sz="29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The Interview Process</a:t>
            </a:r>
            <a:endParaRPr b="1" sz="29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b="1" lang="en-US" sz="29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The Offer</a:t>
            </a:r>
            <a:endParaRPr b="1" sz="29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b="1" lang="en-US" sz="29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The Onboarding Process</a:t>
            </a:r>
            <a:endParaRPr b="1" sz="29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737662193f_0_12"/>
          <p:cNvSpPr txBox="1"/>
          <p:nvPr>
            <p:ph type="ctrTitle"/>
          </p:nvPr>
        </p:nvSpPr>
        <p:spPr>
          <a:xfrm>
            <a:off x="1371600" y="1275096"/>
            <a:ext cx="9448800" cy="3246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-US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BENEFIT</a:t>
            </a:r>
            <a:endParaRPr b="1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22222"/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22222"/>
              <a:buNone/>
            </a:pPr>
            <a:r>
              <a:rPr b="1" lang="en-US" sz="30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There is a great benefit to having a hiring and onboarding process.  Our goal is to reduce risk, ensure uniformity, establish clear expectations which ultimately minimizes stress and anxiety.</a:t>
            </a:r>
            <a:endParaRPr b="1" sz="3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59d4a3cd3591fdeb_0"/>
          <p:cNvSpPr txBox="1"/>
          <p:nvPr>
            <p:ph type="title"/>
          </p:nvPr>
        </p:nvSpPr>
        <p:spPr>
          <a:xfrm>
            <a:off x="3860800" y="764373"/>
            <a:ext cx="114807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IHSADA </a:t>
            </a:r>
            <a:endParaRPr b="1" sz="32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Mentor Leadership Program</a:t>
            </a:r>
            <a:endParaRPr sz="5000">
              <a:solidFill>
                <a:srgbClr val="FFFFFF"/>
              </a:solidFill>
            </a:endParaRPr>
          </a:p>
        </p:txBody>
      </p:sp>
      <p:sp>
        <p:nvSpPr>
          <p:cNvPr id="181" name="Google Shape;181;g59d4a3cd3591fdeb_0"/>
          <p:cNvSpPr txBox="1"/>
          <p:nvPr>
            <p:ph idx="1" type="body"/>
          </p:nvPr>
        </p:nvSpPr>
        <p:spPr>
          <a:xfrm>
            <a:off x="531475" y="1501925"/>
            <a:ext cx="10566300" cy="71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440"/>
              <a:buNone/>
            </a:pPr>
            <a:r>
              <a:rPr b="1" lang="en-US" sz="30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THE SEARCH</a:t>
            </a:r>
            <a:endParaRPr b="1" sz="3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81000" lvl="0" marL="457200" rtl="0" algn="just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Don’t be lazy!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810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Think about what your needs are and stay true to them.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810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What is the current reality of the program relative to the candidate pool?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810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Cast a net.  Utilize social media.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810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Network with other AD’s and Head Coaches in the area.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810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Work with building administrators in your district to identify potential teaching openings.  Stay in contact.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b="1" sz="30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7477180737_0_0"/>
          <p:cNvSpPr txBox="1"/>
          <p:nvPr>
            <p:ph type="title"/>
          </p:nvPr>
        </p:nvSpPr>
        <p:spPr>
          <a:xfrm>
            <a:off x="2895600" y="764373"/>
            <a:ext cx="86106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88" name="Google Shape;188;g37477180737_0_0"/>
          <p:cNvSpPr txBox="1"/>
          <p:nvPr>
            <p:ph idx="1" type="body"/>
          </p:nvPr>
        </p:nvSpPr>
        <p:spPr>
          <a:xfrm>
            <a:off x="685800" y="2194560"/>
            <a:ext cx="10820400" cy="40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1000" lvl="0" marL="457200" rtl="0" algn="just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Throw together a program content slide with your opening.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810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Offer to speak at a coaching authorization class at the very least send your needs to the instructor.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810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Look closely at internal candidates, be honest with them.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810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Check the BoEE for Coaching Authorization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810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Go through the district staff directory carefully.  Ask them to help you out for a year.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37e9127fd3_0_21"/>
          <p:cNvSpPr txBox="1"/>
          <p:nvPr>
            <p:ph type="title"/>
          </p:nvPr>
        </p:nvSpPr>
        <p:spPr>
          <a:xfrm>
            <a:off x="3860800" y="764373"/>
            <a:ext cx="114807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IHSADA </a:t>
            </a:r>
            <a:endParaRPr b="1" sz="32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Mentor Leadership Program</a:t>
            </a:r>
            <a:endParaRPr sz="5000">
              <a:solidFill>
                <a:srgbClr val="FFFFFF"/>
              </a:solidFill>
            </a:endParaRPr>
          </a:p>
        </p:txBody>
      </p:sp>
      <p:sp>
        <p:nvSpPr>
          <p:cNvPr id="194" name="Google Shape;194;g237e9127fd3_0_21"/>
          <p:cNvSpPr txBox="1"/>
          <p:nvPr>
            <p:ph idx="1" type="body"/>
          </p:nvPr>
        </p:nvSpPr>
        <p:spPr>
          <a:xfrm>
            <a:off x="312875" y="1501925"/>
            <a:ext cx="10785000" cy="51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440"/>
              <a:buNone/>
            </a:pPr>
            <a:r>
              <a:rPr b="1" lang="en-US" sz="30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THE INTERVIEW PROCESS</a:t>
            </a:r>
            <a:endParaRPr b="1" sz="3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419100" lvl="0" marL="4572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FF0000"/>
              </a:buClr>
              <a:buSzPts val="3000"/>
              <a:buFont typeface="Verdana"/>
              <a:buAutoNum type="arabicPeriod"/>
            </a:pPr>
            <a:r>
              <a:rPr b="1" lang="en-US" sz="3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Who, What, When, Where, How</a:t>
            </a:r>
            <a:endParaRPr b="1" sz="3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800"/>
              <a:buNone/>
            </a:pPr>
            <a:r>
              <a:rPr b="1" lang="en-US" sz="3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	</a:t>
            </a:r>
            <a:r>
              <a:rPr b="1" lang="en-US" sz="2300" u="sng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Interview Spreadsheet (2 groups)</a:t>
            </a:r>
            <a:endParaRPr b="1" sz="23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800"/>
              <a:buNone/>
            </a:pPr>
            <a:r>
              <a:rPr b="1" lang="en-US" sz="23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	</a:t>
            </a:r>
            <a:r>
              <a:rPr b="1" lang="en-US" sz="2300" u="sng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Interview Spreadsheet (4 groups)</a:t>
            </a:r>
            <a:endParaRPr b="1" sz="23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419100" lvl="0" marL="4572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FF0000"/>
              </a:buClr>
              <a:buSzPts val="3000"/>
              <a:buFont typeface="Verdana"/>
              <a:buAutoNum type="arabicPeriod"/>
            </a:pPr>
            <a:r>
              <a:rPr b="1" lang="en-US" sz="3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Prepare your questions for each group</a:t>
            </a:r>
            <a:endParaRPr b="1" sz="3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800"/>
              <a:buNone/>
            </a:pPr>
            <a:r>
              <a:rPr b="1" lang="en-US" sz="3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	</a:t>
            </a:r>
            <a:r>
              <a:rPr b="1" lang="en-US" sz="2500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5"/>
              </a:rPr>
              <a:t>Questions for Student Group</a:t>
            </a:r>
            <a:endParaRPr b="1" sz="25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800"/>
              <a:buNone/>
            </a:pPr>
            <a:r>
              <a:rPr b="1" lang="en-US" sz="2500">
                <a:latin typeface="Verdana"/>
                <a:ea typeface="Verdana"/>
                <a:cs typeface="Verdana"/>
                <a:sym typeface="Verdana"/>
              </a:rPr>
              <a:t>	</a:t>
            </a:r>
            <a:r>
              <a:rPr b="1" lang="en-US" sz="2500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6"/>
              </a:rPr>
              <a:t>Questions for Parent Group</a:t>
            </a:r>
            <a:endParaRPr b="1" sz="25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800"/>
              <a:buNone/>
            </a:pPr>
            <a:r>
              <a:rPr b="1" lang="en-US" sz="2500">
                <a:latin typeface="Verdana"/>
                <a:ea typeface="Verdana"/>
                <a:cs typeface="Verdana"/>
                <a:sym typeface="Verdana"/>
              </a:rPr>
              <a:t>	</a:t>
            </a:r>
            <a:r>
              <a:rPr b="1" lang="en-US" sz="2500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  <a:hlinkClick r:id="rId7"/>
              </a:rPr>
              <a:t>Questions for Admin and Coaches Group</a:t>
            </a:r>
            <a:endParaRPr b="1" sz="25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800"/>
              <a:buNone/>
            </a:pPr>
            <a:r>
              <a:rPr b="1" lang="en-US" sz="3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3.	Background Checks</a:t>
            </a:r>
            <a:endParaRPr b="1" sz="3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90000"/>
              </a:lnSpc>
              <a:spcBef>
                <a:spcPts val="23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sz="200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b="1" sz="17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b="1" sz="30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4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4a8faa656c_0_148"/>
          <p:cNvSpPr txBox="1"/>
          <p:nvPr>
            <p:ph type="title"/>
          </p:nvPr>
        </p:nvSpPr>
        <p:spPr>
          <a:xfrm>
            <a:off x="3860800" y="764373"/>
            <a:ext cx="114807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IHSADA </a:t>
            </a:r>
            <a:endParaRPr b="1" sz="320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2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Mentor Leadership Program</a:t>
            </a:r>
            <a:endParaRPr sz="5000">
              <a:solidFill>
                <a:srgbClr val="FFFFFF"/>
              </a:solidFill>
            </a:endParaRPr>
          </a:p>
        </p:txBody>
      </p:sp>
      <p:sp>
        <p:nvSpPr>
          <p:cNvPr id="200" name="Google Shape;200;g34a8faa656c_0_148"/>
          <p:cNvSpPr txBox="1"/>
          <p:nvPr>
            <p:ph idx="1" type="body"/>
          </p:nvPr>
        </p:nvSpPr>
        <p:spPr>
          <a:xfrm>
            <a:off x="346375" y="1501925"/>
            <a:ext cx="11665800" cy="654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800"/>
              <a:buNone/>
            </a:pPr>
            <a:r>
              <a:rPr b="1" lang="en-US" sz="30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THE OFFER</a:t>
            </a:r>
            <a:endParaRPr b="1" sz="3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800"/>
              <a:buNone/>
            </a:pPr>
            <a:r>
              <a:rPr b="1" lang="en-US" sz="3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Let each candidate know the timeline and that they will receive a phone call from you either way.</a:t>
            </a:r>
            <a:endParaRPr b="1" sz="3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3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800"/>
              <a:buNone/>
            </a:pPr>
            <a:r>
              <a:rPr b="1" lang="en-US" sz="30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Secure the offer before you call the other candidates.  If you like other candidates offer other assistant positions or volunteer positions to get them in to the system.</a:t>
            </a:r>
            <a:endParaRPr b="1" sz="3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3000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800"/>
              <a:buNone/>
            </a:pPr>
            <a:r>
              <a:rPr b="1" lang="en-US" sz="3000" u="sng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Head Coach Offer</a:t>
            </a:r>
            <a:endParaRPr b="1" sz="30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b="1" sz="3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914400" marR="723900" rtl="0" algn="l">
              <a:lnSpc>
                <a:spcPct val="100000"/>
              </a:lnSpc>
              <a:spcBef>
                <a:spcPts val="889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30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90000"/>
              </a:lnSpc>
              <a:spcBef>
                <a:spcPts val="23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sz="200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b="1" sz="17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914400" rtl="0" algn="l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b="1" sz="30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0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7477180737_0_6"/>
          <p:cNvSpPr txBox="1"/>
          <p:nvPr>
            <p:ph type="title"/>
          </p:nvPr>
        </p:nvSpPr>
        <p:spPr>
          <a:xfrm>
            <a:off x="1790700" y="1305576"/>
            <a:ext cx="8610600" cy="174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-US" sz="5000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</a:rPr>
              <a:t>Common Challenges in Coaching Searches</a:t>
            </a:r>
            <a:endParaRPr b="1" sz="50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7" name="Google Shape;207;g37477180737_0_6"/>
          <p:cNvSpPr txBox="1"/>
          <p:nvPr>
            <p:ph idx="1" type="body"/>
          </p:nvPr>
        </p:nvSpPr>
        <p:spPr>
          <a:xfrm>
            <a:off x="685800" y="3050685"/>
            <a:ext cx="10820400" cy="40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Balancing experience and potential—deciding between established coaches and emerging talent.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Navigating internal politics or diverging stakeholder priorities.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Managing expectations of fans, players, and sponsors.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Attracting top candidates in competitive markets or less desirable locations.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Ensuring diversity, equity, and inclusion in the candidate pool and throughout the process.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Verdana"/>
              <a:buChar char="•"/>
            </a:pP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Handling media scrutiny, especially for high-profile roles.</a:t>
            </a:r>
            <a:endParaRPr b="1" sz="240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Vapor Trail">
  <a:themeElements>
    <a:clrScheme name="Vapor Trail">
      <a:dk1>
        <a:srgbClr val="000000"/>
      </a:dk1>
      <a:lt1>
        <a:srgbClr val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2022-09-15T14:43:18Z</dcterms:created>
  <dc:creator>Chris Cuellar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0x0101008EB486B9E0BCE144905A691781C84248</vt:lpwstr>
  </property>
</Properties>
</file>